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  <p:sldMasterId id="2147483690" r:id="rId2"/>
  </p:sldMasterIdLst>
  <p:notesMasterIdLst>
    <p:notesMasterId r:id="rId17"/>
  </p:notesMasterIdLst>
  <p:sldIdLst>
    <p:sldId id="256" r:id="rId3"/>
    <p:sldId id="284" r:id="rId4"/>
    <p:sldId id="257" r:id="rId5"/>
    <p:sldId id="259" r:id="rId6"/>
    <p:sldId id="260" r:id="rId7"/>
    <p:sldId id="261" r:id="rId8"/>
    <p:sldId id="263" r:id="rId9"/>
    <p:sldId id="264" r:id="rId10"/>
    <p:sldId id="265" r:id="rId11"/>
    <p:sldId id="268" r:id="rId12"/>
    <p:sldId id="269" r:id="rId13"/>
    <p:sldId id="258" r:id="rId14"/>
    <p:sldId id="270" r:id="rId15"/>
    <p:sldId id="267" r:id="rId16"/>
  </p:sldIdLst>
  <p:sldSz cx="9144000" cy="5143500" type="screen16x9"/>
  <p:notesSz cx="6858000" cy="9144000"/>
  <p:embeddedFontLst>
    <p:embeddedFont>
      <p:font typeface="Advent Pro SemiBold" pitchFamily="2" charset="77"/>
      <p:regular r:id="rId18"/>
      <p:bold r:id="rId19"/>
      <p:italic r:id="rId20"/>
      <p:boldItalic r:id="rId21"/>
    </p:embeddedFont>
    <p:embeddedFont>
      <p:font typeface="Avenir" panose="02000503020000020003" pitchFamily="2" charset="0"/>
      <p:regular r:id="rId22"/>
      <p:italic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Fira Sans Condensed Medium" panose="020F0502020204030204" pitchFamily="34" charset="0"/>
      <p:regular r:id="rId28"/>
      <p:bold r:id="rId29"/>
      <p:italic r:id="rId30"/>
      <p:boldItalic r:id="rId31"/>
    </p:embeddedFont>
    <p:embeddedFont>
      <p:font typeface="Fira Sans Extra Condensed Medium" panose="020B0503050000020004" pitchFamily="34" charset="0"/>
      <p:regular r:id="rId32"/>
      <p:bold r:id="rId33"/>
      <p:italic r:id="rId34"/>
      <p:boldItalic r:id="rId35"/>
    </p:embeddedFont>
    <p:embeddedFont>
      <p:font typeface="Livvic Light" panose="020F0302020204030204" pitchFamily="34" charset="0"/>
      <p:regular r:id="rId36"/>
      <p:italic r:id="rId37"/>
    </p:embeddedFont>
    <p:embeddedFont>
      <p:font typeface="Lobster" pitchFamily="2" charset="77"/>
      <p:regular r:id="rId38"/>
    </p:embeddedFont>
    <p:embeddedFont>
      <p:font typeface="Nunito Light" panose="020F0302020204030204" pitchFamily="34" charset="0"/>
      <p:regular r:id="rId39"/>
      <p:italic r:id="rId40"/>
    </p:embeddedFont>
    <p:embeddedFont>
      <p:font typeface="Nunito Sans" pitchFamily="2" charset="77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7"/>
    <p:restoredTop sz="94694"/>
  </p:normalViewPr>
  <p:slideViewPr>
    <p:cSldViewPr snapToGrid="0">
      <p:cViewPr varScale="1">
        <p:scale>
          <a:sx n="156" d="100"/>
          <a:sy n="156" d="100"/>
        </p:scale>
        <p:origin x="9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font" Target="fonts/font30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2.fntdata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font" Target="fonts/font31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20" Type="http://schemas.openxmlformats.org/officeDocument/2006/relationships/font" Target="fonts/font3.fntdata"/><Relationship Id="rId4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071f39964c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2071f39964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4f816d64c5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4f816d64c5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25ed2d197d8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25ed2d197d8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 why should you publish your GP data?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 data repository is a safe place to archive your data, independent of your current institution. You will be graduating and thus losing access to your Bren computing resources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It adds to your portfolio you can showcase during job interviews. Data archive get a DOI and thus can be added to your CV under publications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On the stick side, well it is a GP requirements for your graduation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4f816d64c5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4f816d64c5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5cf0e201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5cf0e201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958df8c180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2958df8c180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— RENATA starts here —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26b625243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26b625243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47c6b45df2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47c6b45df2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2e2d7e708e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2e2d7e708e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4f816d64c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4f816d64c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e2bfa673df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e2bfa673df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e2bfa673d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e2bfa673d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e2bfa673d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e2bfa673d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4f816d64c5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4f816d64c5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chemeClr val="dk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7809" y="1154296"/>
            <a:ext cx="84522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94000" y="1887525"/>
            <a:ext cx="84522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32">
          <p15:clr>
            <a:srgbClr val="FBAE40"/>
          </p15:clr>
        </p15:guide>
        <p15:guide id="2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list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531050" y="1023175"/>
            <a:ext cx="71610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1" name="Google Shape;6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1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6"/>
          <p:cNvSpPr txBox="1"/>
          <p:nvPr/>
        </p:nvSpPr>
        <p:spPr>
          <a:xfrm>
            <a:off x="4472325" y="1162300"/>
            <a:ext cx="33441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531050" y="1023175"/>
            <a:ext cx="34932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>
            <a:off x="4397775" y="1023175"/>
            <a:ext cx="34932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7" name="Google Shape;6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horizontal image">
  <p:cSld name="Two Content Blocks + Pictur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/>
        </p:nvSpPr>
        <p:spPr>
          <a:xfrm>
            <a:off x="718800" y="1024875"/>
            <a:ext cx="77502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81630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3" name="Google Shape;7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 list + image">
  <p:cSld name="Two Content Blocks + Picture_2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722300" cy="30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8" name="Google Shape;7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list">
  <p:cSld name="Two Content Blocks + Picture_2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ubTitle" idx="1"/>
          </p:nvPr>
        </p:nvSpPr>
        <p:spPr>
          <a:xfrm>
            <a:off x="535276" y="9182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3"/>
          </p:nvPr>
        </p:nvSpPr>
        <p:spPr>
          <a:xfrm>
            <a:off x="535276" y="28620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4"/>
          </p:nvPr>
        </p:nvSpPr>
        <p:spPr>
          <a:xfrm>
            <a:off x="531050" y="33390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5"/>
          </p:nvPr>
        </p:nvSpPr>
        <p:spPr>
          <a:xfrm>
            <a:off x="4810401" y="9182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6"/>
          </p:nvPr>
        </p:nvSpPr>
        <p:spPr>
          <a:xfrm>
            <a:off x="4806175" y="13952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7"/>
          </p:nvPr>
        </p:nvSpPr>
        <p:spPr>
          <a:xfrm>
            <a:off x="4810401" y="28620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8"/>
          </p:nvPr>
        </p:nvSpPr>
        <p:spPr>
          <a:xfrm>
            <a:off x="4806175" y="33390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list">
  <p:cSld name="Two Content Blocks + Picture_2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2" name="Google Shape;92;p20"/>
          <p:cNvSpPr txBox="1"/>
          <p:nvPr/>
        </p:nvSpPr>
        <p:spPr>
          <a:xfrm>
            <a:off x="1149250" y="3624025"/>
            <a:ext cx="2389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7223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3"/>
          </p:nvPr>
        </p:nvSpPr>
        <p:spPr>
          <a:xfrm>
            <a:off x="534700" y="28620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4"/>
          </p:nvPr>
        </p:nvSpPr>
        <p:spPr>
          <a:xfrm>
            <a:off x="531050" y="3339025"/>
            <a:ext cx="47223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Navy" type="secHead">
  <p:cSld name="SECTION_HEADER">
    <p:bg>
      <p:bgPr>
        <a:solidFill>
          <a:schemeClr val="dk2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2" name="Google Shape;10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84">
          <p15:clr>
            <a:srgbClr val="FBAE40"/>
          </p15:clr>
        </p15:guide>
        <p15:guide id="2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Moss">
  <p:cSld name="Section Header Moss">
    <p:bg>
      <p:bgPr>
        <a:solidFill>
          <a:schemeClr val="accent2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8" name="Google Shape;10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Sea Green">
  <p:cSld name="Section Header Sea Green">
    <p:bg>
      <p:bgPr>
        <a:solidFill>
          <a:schemeClr val="accent3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14" name="Google Shape;11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Coral">
  <p:cSld name="Section Header Coral">
    <p:bg>
      <p:bgPr>
        <a:solidFill>
          <a:schemeClr val="accent4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Gold">
  <p:cSld name="Section Header Gold">
    <p:bg>
      <p:bgPr>
        <a:solidFill>
          <a:schemeClr val="lt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entury Gothic"/>
              <a:buNone/>
              <a:defRPr sz="2700" b="1" i="0" u="none" strike="noStrike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126" name="Google Shape;12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Aqua 1">
  <p:cSld name="Section Header Aqua_1">
    <p:bg>
      <p:bgPr>
        <a:solidFill>
          <a:schemeClr val="accen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776288" y="32229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subTitle" idx="1"/>
          </p:nvPr>
        </p:nvSpPr>
        <p:spPr>
          <a:xfrm>
            <a:off x="805575" y="40524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8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8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8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8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8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28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147" name="Google Shape;147;p2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28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150" name="Google Shape;150;p2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8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153" name="Google Shape;153;p2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28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8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9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9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9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30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73" name="Google Shape;173;p30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0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0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30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" name="Google Shape;177;p30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178" name="Google Shape;178;p30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0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30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30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82" name="Google Shape;182;p30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0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84;p30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185" name="Google Shape;185;p30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0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30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31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4" name="Google Shape;194;p31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1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1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1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1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1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1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1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1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1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1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7" name="Google Shape;207;p3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08" name="Google Shape;208;p3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09" name="Google Shape;209;p3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46" name="Google Shape;246;p33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33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3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3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3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3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33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55" name="Google Shape;255;p33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257;p33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3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1" name="Google Shape;261;p34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4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4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4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4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4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34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268" name="Google Shape;268;p34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34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4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" name="Google Shape;274;p34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75" name="Google Shape;275;p3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34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78" name="Google Shape;278;p3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4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281" name="Google Shape;281;p34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4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84" name="Google Shape;284;p34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34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289" name="Google Shape;289;p34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34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4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94" name="Google Shape;294;p3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34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297" name="Google Shape;297;p34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" name="Google Shape;299;p34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34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301" name="Google Shape;301;p34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34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304" name="Google Shape;304;p34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34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307" name="Google Shape;307;p3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" name="Google Shape;309;p34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4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35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35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35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35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5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5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5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5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5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5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5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5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5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3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3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3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3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3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3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4" name="Google Shape;344;p3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3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6" name="Google Shape;356;p3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3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3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62" name="Google Shape;362;p3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3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8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9" name="Google Shape;369;p38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8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8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4" name="Google Shape;374;p38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375" name="Google Shape;375;p3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" name="Google Shape;378;p38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38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380" name="Google Shape;380;p3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38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383" name="Google Shape;383;p3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3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386" name="Google Shape;386;p3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38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3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93" name="Google Shape;393;p3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38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38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397" name="Google Shape;397;p3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38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38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402" name="Google Shape;402;p3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38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405" name="Google Shape;405;p3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10" name="Google Shape;410;p39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9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9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9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9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9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9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9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9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9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9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1" name="Google Shape;421;p39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p39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3" name="Google Shape;423;p39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4" name="Google Shape;424;p39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39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6" name="Google Shape;426;p39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39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8" name="Google Shape;428;p39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9" name="Google Shape;429;p39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3" name="Google Shape;43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>
  <p:cSld name="Titre et contenu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1"/>
          <p:cNvSpPr txBox="1">
            <a:spLocks noGrp="1"/>
          </p:cNvSpPr>
          <p:nvPr>
            <p:ph type="body" idx="1"/>
          </p:nvPr>
        </p:nvSpPr>
        <p:spPr>
          <a:xfrm>
            <a:off x="450001" y="843558"/>
            <a:ext cx="8262600" cy="3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7190" algn="l" rtl="0">
              <a:spcBef>
                <a:spcPts val="390"/>
              </a:spcBef>
              <a:spcAft>
                <a:spcPts val="0"/>
              </a:spcAft>
              <a:buClr>
                <a:schemeClr val="dk1"/>
              </a:buClr>
              <a:buSzPts val="2340"/>
              <a:buChar char="●"/>
              <a:defRPr sz="195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36" name="Google Shape;436;p41"/>
          <p:cNvCxnSpPr/>
          <p:nvPr/>
        </p:nvCxnSpPr>
        <p:spPr>
          <a:xfrm>
            <a:off x="0" y="675000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CF005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7" name="Google Shape;437;p41"/>
          <p:cNvSpPr txBox="1">
            <a:spLocks noGrp="1"/>
          </p:cNvSpPr>
          <p:nvPr>
            <p:ph type="title"/>
          </p:nvPr>
        </p:nvSpPr>
        <p:spPr>
          <a:xfrm>
            <a:off x="450000" y="87474"/>
            <a:ext cx="82266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pic>
        <p:nvPicPr>
          <p:cNvPr id="438" name="Google Shape;438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86800" y="324000"/>
            <a:ext cx="3429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1"/>
          <p:cNvSpPr/>
          <p:nvPr/>
        </p:nvSpPr>
        <p:spPr>
          <a:xfrm flipH="1">
            <a:off x="-450000" y="0"/>
            <a:ext cx="900000" cy="675000"/>
          </a:xfrm>
          <a:prstGeom prst="chord">
            <a:avLst>
              <a:gd name="adj1" fmla="val 5395707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-180528" y="33468"/>
            <a:ext cx="5760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endParaRPr/>
          </a:p>
        </p:txBody>
      </p:sp>
      <p:cxnSp>
        <p:nvCxnSpPr>
          <p:cNvPr id="441" name="Google Shape;441;p41"/>
          <p:cNvCxnSpPr>
            <a:stCxn id="439" idx="2"/>
          </p:cNvCxnSpPr>
          <p:nvPr/>
        </p:nvCxnSpPr>
        <p:spPr>
          <a:xfrm>
            <a:off x="-211" y="337500"/>
            <a:ext cx="4500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2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6" name="Google Shape;446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>
          <a:blip r:embed="rId32">
            <a:alphaModFix/>
          </a:blip>
          <a:stretch>
            <a:fillRect/>
          </a:stretch>
        </p:blipFill>
        <p:spPr>
          <a:xfrm>
            <a:off x="7025800" y="4844350"/>
            <a:ext cx="1951327" cy="1463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brary.ucsb.edu/sites/default/files/dls_n4_pids_navy.p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1.xml"/><Relationship Id="rId5" Type="http://schemas.openxmlformats.org/officeDocument/2006/relationships/hyperlink" Target="https://docs.github.com/en/repositories/archiving-a-github-repository/referencing-and-citing-content" TargetMode="Externa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orcid.org/0000-0001-8950-8422" TargetMode="External"/><Relationship Id="rId5" Type="http://schemas.openxmlformats.org/officeDocument/2006/relationships/hyperlink" Target="https://orcid.org/0000-0002-1936-3499" TargetMode="External"/><Relationship Id="rId4" Type="http://schemas.openxmlformats.org/officeDocument/2006/relationships/hyperlink" Target="http://eprints.gla.ac.uk/196477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brary.ucsb.edu/sites/default/files/dls-n05-2021-dr-navy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erma.cc/B6MV-7DK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Relationship Id="rId5" Type="http://schemas.openxmlformats.org/officeDocument/2006/relationships/hyperlink" Target="https://www.gbif.org/data-papers" TargetMode="External"/><Relationship Id="rId4" Type="http://schemas.openxmlformats.org/officeDocument/2006/relationships/hyperlink" Target="https://www.enago.com/academy/should-you-publish-your-research-data-the-new-trend-of-data-journal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https://doi.org/10.5061/dryad.pc866t1qd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12.png"/><Relationship Id="rId5" Type="http://schemas.openxmlformats.org/officeDocument/2006/relationships/hyperlink" Target="https://doi.org/10.1017/eds.2022.12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4"/>
          <p:cNvSpPr txBox="1">
            <a:spLocks noGrp="1"/>
          </p:cNvSpPr>
          <p:nvPr>
            <p:ph type="ctrTitle"/>
          </p:nvPr>
        </p:nvSpPr>
        <p:spPr>
          <a:xfrm>
            <a:off x="1801300" y="1812400"/>
            <a:ext cx="6284400" cy="731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FCFCFC"/>
                </a:solidFill>
              </a:rPr>
              <a:t>Data Publication</a:t>
            </a:r>
            <a:endParaRPr sz="4300">
              <a:solidFill>
                <a:srgbClr val="FCFCFC"/>
              </a:solidFill>
            </a:endParaRPr>
          </a:p>
        </p:txBody>
      </p:sp>
      <p:sp>
        <p:nvSpPr>
          <p:cNvPr id="452" name="Google Shape;452;p44"/>
          <p:cNvSpPr txBox="1"/>
          <p:nvPr/>
        </p:nvSpPr>
        <p:spPr>
          <a:xfrm>
            <a:off x="4289450" y="3754650"/>
            <a:ext cx="44691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4000" tIns="36575" rIns="64000" bIns="365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Renata Curty &amp; Greg Janée</a:t>
            </a:r>
            <a:endParaRPr sz="17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EBC1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Research Data Services, UCSB Library</a:t>
            </a:r>
            <a:endParaRPr sz="1300">
              <a:solidFill>
                <a:srgbClr val="FEBC1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EBC1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rds@library.ucsb.edu</a:t>
            </a:r>
            <a:endParaRPr sz="1300">
              <a:solidFill>
                <a:srgbClr val="FEBC1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3" name="Google Shape;453;p44"/>
          <p:cNvSpPr txBox="1"/>
          <p:nvPr/>
        </p:nvSpPr>
        <p:spPr>
          <a:xfrm>
            <a:off x="200025" y="247650"/>
            <a:ext cx="71169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EBC11"/>
                </a:solidFill>
                <a:latin typeface="Nunito Sans"/>
                <a:ea typeface="Nunito Sans"/>
                <a:cs typeface="Nunito Sans"/>
                <a:sym typeface="Nunito Sans"/>
              </a:rPr>
              <a:t>EDS213 - Databases &amp; Data Management</a:t>
            </a:r>
            <a:endParaRPr sz="1500" b="1">
              <a:solidFill>
                <a:srgbClr val="FEBC1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EBC11"/>
                </a:solidFill>
                <a:latin typeface="Nunito Sans"/>
                <a:ea typeface="Nunito Sans"/>
                <a:cs typeface="Nunito Sans"/>
                <a:sym typeface="Nunito Sans"/>
              </a:rPr>
              <a:t>Week 10</a:t>
            </a:r>
            <a:endParaRPr sz="1500" b="1">
              <a:solidFill>
                <a:srgbClr val="FEBC1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i="1">
              <a:solidFill>
                <a:srgbClr val="F1C232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6"/>
          <p:cNvSpPr txBox="1"/>
          <p:nvPr/>
        </p:nvSpPr>
        <p:spPr>
          <a:xfrm>
            <a:off x="399750" y="82576"/>
            <a:ext cx="4617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Persistent Identifiers</a:t>
            </a:r>
            <a:endParaRPr sz="3300" b="1" dirty="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6" name="Google Shape;546;p5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0775" y="382625"/>
            <a:ext cx="3283676" cy="437825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56"/>
          <p:cNvSpPr txBox="1"/>
          <p:nvPr/>
        </p:nvSpPr>
        <p:spPr>
          <a:xfrm>
            <a:off x="494825" y="742875"/>
            <a:ext cx="4988100" cy="43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Most repositories will mint a PId to datasets!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Most journals will mint a PId for papers!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Some repos such as Zenodo and </a:t>
            </a:r>
            <a:r>
              <a:rPr lang="en" sz="2000" dirty="0" err="1">
                <a:latin typeface="Avenir"/>
                <a:ea typeface="Avenir"/>
                <a:cs typeface="Avenir"/>
                <a:sym typeface="Avenir"/>
              </a:rPr>
              <a:t>Figshare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also create </a:t>
            </a:r>
            <a:r>
              <a:rPr lang="en" sz="2000" dirty="0" err="1">
                <a:latin typeface="Avenir"/>
                <a:ea typeface="Avenir"/>
                <a:cs typeface="Avenir"/>
                <a:sym typeface="Avenir"/>
              </a:rPr>
              <a:t>PIds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for a variety of other scholarly digital objects (slides, images, code/software)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Released repos on GitHub are assigned a DOI via a Zenodo integration (let’s </a:t>
            </a:r>
            <a:r>
              <a:rPr lang="en" sz="2000" u="sng" dirty="0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see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how it works!)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5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43ABE0-DB43-4CEA-A554-9D3899FB88E2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156993-4E50-CDCA-5CE4-39EEFD2DA21D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E411E3-5526-403F-33D4-B66ADEAD9678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F30D11-67B6-BE02-1961-FBBFE98A9021}"/>
              </a:ext>
            </a:extLst>
          </p:cNvPr>
          <p:cNvSpPr txBox="1"/>
          <p:nvPr/>
        </p:nvSpPr>
        <p:spPr>
          <a:xfrm>
            <a:off x="2527543" y="1960155"/>
            <a:ext cx="249010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7200" b="1" dirty="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404</a:t>
            </a:r>
            <a:endParaRPr lang="en-US" sz="7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78"/>
          <p:cNvSpPr txBox="1"/>
          <p:nvPr/>
        </p:nvSpPr>
        <p:spPr>
          <a:xfrm>
            <a:off x="366650" y="32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Publish </a:t>
            </a:r>
            <a:r>
              <a:rPr lang="en" sz="34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your Capstone</a:t>
            </a:r>
            <a:r>
              <a:rPr lang="en" sz="3400" b="1" dirty="0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Data?</a:t>
            </a:r>
            <a:endParaRPr sz="3400" b="1" dirty="0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47" name="Google Shape;64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3326" y="1306675"/>
            <a:ext cx="1888674" cy="2089635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78"/>
          <p:cNvSpPr txBox="1"/>
          <p:nvPr/>
        </p:nvSpPr>
        <p:spPr>
          <a:xfrm>
            <a:off x="4805600" y="3910350"/>
            <a:ext cx="2909700" cy="63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Century Gothic"/>
                <a:ea typeface="Century Gothic"/>
                <a:cs typeface="Century Gothic"/>
                <a:sym typeface="Century Gothic"/>
              </a:rPr>
              <a:t>Accountability!</a:t>
            </a:r>
            <a:endParaRPr sz="29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49" name="Google Shape;649;p78"/>
          <p:cNvGrpSpPr/>
          <p:nvPr/>
        </p:nvGrpSpPr>
        <p:grpSpPr>
          <a:xfrm>
            <a:off x="1093481" y="1297050"/>
            <a:ext cx="5819835" cy="2384197"/>
            <a:chOff x="1093481" y="1297050"/>
            <a:chExt cx="5819835" cy="2384197"/>
          </a:xfrm>
        </p:grpSpPr>
        <p:sp>
          <p:nvSpPr>
            <p:cNvPr id="650" name="Google Shape;650;p78"/>
            <p:cNvSpPr txBox="1"/>
            <p:nvPr/>
          </p:nvSpPr>
          <p:spPr>
            <a:xfrm>
              <a:off x="1508755" y="2849947"/>
              <a:ext cx="27948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For your</a:t>
              </a:r>
              <a:b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portfolio!</a:t>
              </a:r>
              <a:endParaRPr sz="21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1" name="Google Shape;651;p78"/>
            <p:cNvSpPr txBox="1"/>
            <p:nvPr/>
          </p:nvSpPr>
          <p:spPr>
            <a:xfrm>
              <a:off x="1093481" y="1297050"/>
              <a:ext cx="20694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 safe place</a:t>
              </a:r>
              <a:b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To archive 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your work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2" name="Google Shape;652;p78"/>
            <p:cNvSpPr txBox="1"/>
            <p:nvPr/>
          </p:nvSpPr>
          <p:spPr>
            <a:xfrm>
              <a:off x="4735468" y="1455984"/>
              <a:ext cx="2177848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requirements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" name="Google Shape;652;p78">
            <a:extLst>
              <a:ext uri="{FF2B5EF4-FFF2-40B4-BE49-F238E27FC236}">
                <a16:creationId xmlns:a16="http://schemas.microsoft.com/office/drawing/2014/main" id="{06878470-32D1-7C7D-2F7E-9BF4AF7A06AB}"/>
              </a:ext>
            </a:extLst>
          </p:cNvPr>
          <p:cNvSpPr txBox="1"/>
          <p:nvPr/>
        </p:nvSpPr>
        <p:spPr>
          <a:xfrm>
            <a:off x="4840447" y="2465949"/>
            <a:ext cx="358922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 will be soon loosing access to your UCSB resources!!!</a:t>
            </a:r>
            <a:endParaRPr sz="2000" b="1" dirty="0">
              <a:solidFill>
                <a:srgbClr val="38761D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6"/>
          <p:cNvSpPr txBox="1"/>
          <p:nvPr/>
        </p:nvSpPr>
        <p:spPr>
          <a:xfrm>
            <a:off x="366650" y="136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 a Recap…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Not any data!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5" name="Google Shape;4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9423" y="184125"/>
            <a:ext cx="3414973" cy="4553324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46"/>
          <p:cNvSpPr txBox="1"/>
          <p:nvPr/>
        </p:nvSpPr>
        <p:spPr>
          <a:xfrm>
            <a:off x="452325" y="828925"/>
            <a:ext cx="4860000" cy="42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b="1" dirty="0">
                <a:latin typeface="Avenir"/>
                <a:ea typeface="Avenir"/>
                <a:cs typeface="Avenir"/>
                <a:sym typeface="Avenir"/>
              </a:rPr>
              <a:t>Well-documented</a:t>
            </a: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 (README + metadata)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Open format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link to the associated code   (if any)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a explicit license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In a stable repository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a persistent identifier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Google Shape;682;p81"/>
          <p:cNvPicPr preferRelativeResize="0"/>
          <p:nvPr/>
        </p:nvPicPr>
        <p:blipFill rotWithShape="1">
          <a:blip r:embed="rId3">
            <a:alphaModFix amt="10000"/>
          </a:blip>
          <a:srcRect t="15271" b="-3696"/>
          <a:stretch/>
        </p:blipFill>
        <p:spPr>
          <a:xfrm>
            <a:off x="-1" y="0"/>
            <a:ext cx="9144001" cy="5377075"/>
          </a:xfrm>
          <a:prstGeom prst="rect">
            <a:avLst/>
          </a:prstGeom>
          <a:noFill/>
          <a:ln>
            <a:noFill/>
          </a:ln>
        </p:spPr>
      </p:pic>
      <p:sp>
        <p:nvSpPr>
          <p:cNvPr id="683" name="Google Shape;683;p8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LEGO time</a:t>
            </a:r>
            <a:endParaRPr/>
          </a:p>
        </p:txBody>
      </p:sp>
      <p:sp>
        <p:nvSpPr>
          <p:cNvPr id="684" name="Google Shape;684;p81"/>
          <p:cNvSpPr txBox="1"/>
          <p:nvPr/>
        </p:nvSpPr>
        <p:spPr>
          <a:xfrm>
            <a:off x="1021624" y="3362062"/>
            <a:ext cx="68775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activity was adapted by Halina Do-Linh from the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LEGO® Metadata for Reproducibility game pack</a:t>
            </a: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which was developed by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Mary Donaldson</a:t>
            </a: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Matt Mahon</a:t>
            </a:r>
            <a:r>
              <a:rPr lang="en" i="1" dirty="0"/>
              <a:t>  </a:t>
            </a:r>
            <a:endParaRPr i="1" dirty="0"/>
          </a:p>
        </p:txBody>
      </p:sp>
      <p:pic>
        <p:nvPicPr>
          <p:cNvPr id="685" name="Google Shape;685;p8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76949" y="921686"/>
            <a:ext cx="1766851" cy="17668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5FDBC9-C54D-12B3-D0A2-B537CAB05366}"/>
              </a:ext>
            </a:extLst>
          </p:cNvPr>
          <p:cNvSpPr txBox="1"/>
          <p:nvPr/>
        </p:nvSpPr>
        <p:spPr>
          <a:xfrm>
            <a:off x="2174374" y="2787231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US" sz="3200" b="1" i="0" u="none" strike="noStrike" dirty="0">
                <a:solidFill>
                  <a:srgbClr val="003660"/>
                </a:solidFill>
                <a:effectLst/>
                <a:latin typeface="Century Gothic" panose="020B0502020202020204" pitchFamily="34" charset="0"/>
              </a:rPr>
              <a:t>time</a:t>
            </a:r>
            <a:endParaRPr lang="en-US" sz="3200" dirty="0">
              <a:effectLst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2"/>
          <p:cNvSpPr txBox="1">
            <a:spLocks noGrp="1"/>
          </p:cNvSpPr>
          <p:nvPr>
            <p:ph type="body" idx="1"/>
          </p:nvPr>
        </p:nvSpPr>
        <p:spPr>
          <a:xfrm>
            <a:off x="342950" y="924725"/>
            <a:ext cx="8372700" cy="24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What are key elements of good documentation?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shared &amp; defined vocabulary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Your future self and others will rely on it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Should avoid ambiguities </a:t>
            </a:r>
            <a:endParaRPr sz="2200" i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It requires time and iterations</a:t>
            </a:r>
            <a:endParaRPr sz="22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91" name="Google Shape;691;p82"/>
          <p:cNvSpPr txBox="1"/>
          <p:nvPr/>
        </p:nvSpPr>
        <p:spPr>
          <a:xfrm>
            <a:off x="364225" y="1791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Lessons Learned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2" name="Google Shape;692;p82"/>
          <p:cNvSpPr txBox="1"/>
          <p:nvPr/>
        </p:nvSpPr>
        <p:spPr>
          <a:xfrm>
            <a:off x="516200" y="3692025"/>
            <a:ext cx="8199600" cy="798900"/>
          </a:xfrm>
          <a:prstGeom prst="rect">
            <a:avLst/>
          </a:prstGeom>
          <a:solidFill>
            <a:srgbClr val="FEBC1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=&gt;  Develop documentation when things are fresh in your mind,</a:t>
            </a:r>
            <a:b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      make it part of your research workflow!</a:t>
            </a:r>
            <a:endParaRPr sz="13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71"/>
          <p:cNvSpPr txBox="1"/>
          <p:nvPr/>
        </p:nvSpPr>
        <p:spPr>
          <a:xfrm>
            <a:off x="559475" y="-149879"/>
            <a:ext cx="8520600" cy="87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300"/>
              </a:spcBef>
              <a:spcAft>
                <a:spcPts val="1300"/>
              </a:spcAft>
              <a:buNone/>
            </a:pPr>
            <a:r>
              <a:rPr lang="en" sz="3500" b="1" dirty="0">
                <a:solidFill>
                  <a:srgbClr val="004B83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Previously on EDS-213 </a:t>
            </a:r>
            <a:endParaRPr sz="3900" b="1" dirty="0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2" name="Google Shape;742;p71"/>
          <p:cNvSpPr txBox="1"/>
          <p:nvPr/>
        </p:nvSpPr>
        <p:spPr>
          <a:xfrm>
            <a:off x="559475" y="741330"/>
            <a:ext cx="8131852" cy="3549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 is copyrightable only as compilations under certain conditions.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Data, databases, and software are considered separate entities.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Not all data can be public domain, but if federally funded and no exemption applied, you can request it.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 produced can be commercialized under data license agreements. Read them carefully!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Databases and code can be subject to copyright, but in academia, open licenses are more commonly considered.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Creative Commons does not imply copyright filling but is an expansion of the "all rights reserved" idea.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Creative Commons licenses should </a:t>
            </a:r>
            <a:r>
              <a:rPr lang="en" sz="1600" b="1" dirty="0">
                <a:latin typeface="Avenir"/>
                <a:ea typeface="Avenir"/>
                <a:cs typeface="Avenir"/>
                <a:sym typeface="Avenir"/>
              </a:rPr>
              <a:t>not</a:t>
            </a: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 be used for software/code.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Many repositories operate under CC0 for data, but attribution is still endorsed.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5"/>
          <p:cNvSpPr txBox="1"/>
          <p:nvPr/>
        </p:nvSpPr>
        <p:spPr>
          <a:xfrm>
            <a:off x="366650" y="1211250"/>
            <a:ext cx="8472550" cy="23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91425" rIns="91425" bIns="91425" anchor="t" anchorCtr="0">
            <a:sp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Understand the importance of publishing research data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Identify and select appropriate approaches to data publication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Experience the importance of documentation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59" name="Google Shape;459;p45"/>
          <p:cNvSpPr txBox="1"/>
          <p:nvPr/>
        </p:nvSpPr>
        <p:spPr>
          <a:xfrm>
            <a:off x="366650" y="32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Objectives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7"/>
          <p:cNvSpPr txBox="1">
            <a:spLocks noGrp="1"/>
          </p:cNvSpPr>
          <p:nvPr>
            <p:ph type="title"/>
          </p:nvPr>
        </p:nvSpPr>
        <p:spPr>
          <a:xfrm>
            <a:off x="429075" y="281550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Data Sharing/Publication</a:t>
            </a:r>
            <a:endParaRPr/>
          </a:p>
        </p:txBody>
      </p:sp>
      <p:pic>
        <p:nvPicPr>
          <p:cNvPr id="472" name="Google Shape;472;p47"/>
          <p:cNvPicPr preferRelativeResize="0"/>
          <p:nvPr/>
        </p:nvPicPr>
        <p:blipFill rotWithShape="1">
          <a:blip r:embed="rId3">
            <a:alphaModFix/>
          </a:blip>
          <a:srcRect t="12788" r="2133" b="8222"/>
          <a:stretch/>
        </p:blipFill>
        <p:spPr>
          <a:xfrm>
            <a:off x="370550" y="1200988"/>
            <a:ext cx="7879173" cy="3018174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47"/>
          <p:cNvSpPr txBox="1"/>
          <p:nvPr/>
        </p:nvSpPr>
        <p:spPr>
          <a:xfrm>
            <a:off x="7394575" y="3370325"/>
            <a:ext cx="1458900" cy="13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8521" y="3079921"/>
            <a:ext cx="1521775" cy="15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8"/>
          <p:cNvSpPr txBox="1"/>
          <p:nvPr/>
        </p:nvSpPr>
        <p:spPr>
          <a:xfrm>
            <a:off x="399750" y="9100"/>
            <a:ext cx="5328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a Data Repository?</a:t>
            </a:r>
            <a:endParaRPr sz="33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0" name="Google Shape;480;p48"/>
          <p:cNvSpPr txBox="1"/>
          <p:nvPr/>
        </p:nvSpPr>
        <p:spPr>
          <a:xfrm>
            <a:off x="399750" y="772062"/>
            <a:ext cx="4752542" cy="335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You can’t lose data that’s in a public data repository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They support understanding, reanalysis and reuse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Data repositories facilitate discovery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Open data demonstrates transparency and rigor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7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Citations</a:t>
            </a:r>
            <a:endParaRPr sz="1800" b="1" dirty="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81" name="Google Shape;481;p4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2025" y="214600"/>
            <a:ext cx="3340750" cy="4454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Give preference to…</a:t>
            </a:r>
            <a:endParaRPr/>
          </a:p>
        </p:txBody>
      </p:sp>
      <p:sp>
        <p:nvSpPr>
          <p:cNvPr id="487" name="Google Shape;487;p49"/>
          <p:cNvSpPr txBox="1"/>
          <p:nvPr/>
        </p:nvSpPr>
        <p:spPr>
          <a:xfrm>
            <a:off x="422250" y="1140984"/>
            <a:ext cx="8345400" cy="354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●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disciplinary repository (re3data.org)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●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repository that…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Funders and publishers endorse/recommend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Offers curation services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Assigns DOIs 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Provides a formal citation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1"/>
          <p:cNvSpPr txBox="1"/>
          <p:nvPr/>
        </p:nvSpPr>
        <p:spPr>
          <a:xfrm>
            <a:off x="366650" y="113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More on Best Practices</a:t>
            </a:r>
            <a:endParaRPr sz="25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1" name="Google Shape;501;p51"/>
          <p:cNvSpPr txBox="1"/>
          <p:nvPr/>
        </p:nvSpPr>
        <p:spPr>
          <a:xfrm>
            <a:off x="419525" y="686300"/>
            <a:ext cx="5008800" cy="1717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3000"/>
              </a:spcAft>
              <a:buNone/>
            </a:pPr>
            <a:r>
              <a:rPr lang="en" sz="1800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Add a </a:t>
            </a:r>
            <a:r>
              <a:rPr lang="en" sz="1800" b="1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data availability statement </a:t>
            </a:r>
            <a:r>
              <a:rPr lang="en" sz="1800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to related publications and deliverables (even if not required)</a:t>
            </a:r>
            <a:endParaRPr sz="1800" dirty="0">
              <a:solidFill>
                <a:srgbClr val="26384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02" name="Google Shape;502;p5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0273" y="327450"/>
            <a:ext cx="3123249" cy="4164326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51"/>
          <p:cNvSpPr txBox="1"/>
          <p:nvPr/>
        </p:nvSpPr>
        <p:spPr>
          <a:xfrm>
            <a:off x="192925" y="1423671"/>
            <a:ext cx="5235300" cy="27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Explain any access restrictions (ethical, legal, or commercial) 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Honor data requests and clearly specify any criteria for acquiring restricted data 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Offer accessible contact points for requests and inquiries about data sources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a Data Paper 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311700" y="1105875"/>
            <a:ext cx="7814400" cy="11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Data papers can help elevate the visibility of project data </a:t>
            </a: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promoting the culture of openness and collaboration, while also providing the more traditional incentives for academics.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10" name="Google Shape;510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35087">
            <a:off x="7482939" y="131172"/>
            <a:ext cx="1546193" cy="1293732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52"/>
          <p:cNvSpPr txBox="1"/>
          <p:nvPr/>
        </p:nvSpPr>
        <p:spPr>
          <a:xfrm>
            <a:off x="427675" y="2326225"/>
            <a:ext cx="7507200" cy="16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Not mutually exclusive; the data archive remains relevant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Can be published in dedicated Data Journals or journals that accept this category of submission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2" name="Google Shape;512;p52"/>
          <p:cNvSpPr txBox="1"/>
          <p:nvPr/>
        </p:nvSpPr>
        <p:spPr>
          <a:xfrm>
            <a:off x="311700" y="4637025"/>
            <a:ext cx="6685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https://www.enago.com/academy/should-you-publish-your-research-data-the-new-trend-of-data-journals</a:t>
            </a:r>
            <a:endParaRPr sz="1100"/>
          </a:p>
        </p:txBody>
      </p:sp>
      <p:sp>
        <p:nvSpPr>
          <p:cNvPr id="513" name="Google Shape;513;p52"/>
          <p:cNvSpPr txBox="1"/>
          <p:nvPr/>
        </p:nvSpPr>
        <p:spPr>
          <a:xfrm>
            <a:off x="427675" y="3989225"/>
            <a:ext cx="800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List of Relevant Data Journals in Biodiversity: </a:t>
            </a:r>
            <a:r>
              <a:rPr lang="en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https://www.gbif.org/data-papers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3"/>
          <p:cNvSpPr txBox="1"/>
          <p:nvPr/>
        </p:nvSpPr>
        <p:spPr>
          <a:xfrm>
            <a:off x="399750" y="9100"/>
            <a:ext cx="4617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Papers</a:t>
            </a:r>
            <a:endParaRPr sz="33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9" name="Google Shape;519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35087">
            <a:off x="7572989" y="29872"/>
            <a:ext cx="1546193" cy="1293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025" y="630575"/>
            <a:ext cx="3236478" cy="41368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21" name="Google Shape;521;p53"/>
          <p:cNvSpPr txBox="1"/>
          <p:nvPr/>
        </p:nvSpPr>
        <p:spPr>
          <a:xfrm>
            <a:off x="399750" y="4767475"/>
            <a:ext cx="38799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 https://doi.org/10.1017/eds.2022.12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22" name="Google Shape;522;p53"/>
          <p:cNvPicPr preferRelativeResize="0"/>
          <p:nvPr/>
        </p:nvPicPr>
        <p:blipFill rotWithShape="1">
          <a:blip r:embed="rId6">
            <a:alphaModFix/>
          </a:blip>
          <a:srcRect l="1806"/>
          <a:stretch/>
        </p:blipFill>
        <p:spPr>
          <a:xfrm>
            <a:off x="4040300" y="1619275"/>
            <a:ext cx="4832677" cy="26105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23" name="Google Shape;523;p53"/>
          <p:cNvSpPr txBox="1"/>
          <p:nvPr/>
        </p:nvSpPr>
        <p:spPr>
          <a:xfrm>
            <a:off x="4279650" y="4375800"/>
            <a:ext cx="37383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7"/>
              </a:rPr>
              <a:t>https://doi.org/10.5061/dryad.pc866t1qd</a:t>
            </a:r>
            <a:endParaRPr sz="105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4" name="Google Shape;524;p53"/>
          <p:cNvSpPr/>
          <p:nvPr/>
        </p:nvSpPr>
        <p:spPr>
          <a:xfrm>
            <a:off x="3908400" y="331600"/>
            <a:ext cx="2028900" cy="904800"/>
          </a:xfrm>
          <a:prstGeom prst="wedgeRoundRectCallout">
            <a:avLst>
              <a:gd name="adj1" fmla="val -6755"/>
              <a:gd name="adj2" fmla="val 50000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venir"/>
                <a:ea typeface="Avenir"/>
                <a:cs typeface="Avenir"/>
                <a:sym typeface="Avenir"/>
              </a:rPr>
              <a:t>Cross-referenced, using persistent identifiers.</a:t>
            </a:r>
            <a:endParaRPr sz="13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C Santa Barbara Theme">
  <a:themeElements>
    <a:clrScheme name="UC Santa Barbara">
      <a:dk1>
        <a:srgbClr val="000000"/>
      </a:dk1>
      <a:lt1>
        <a:srgbClr val="FFFFFF"/>
      </a:lt1>
      <a:dk2>
        <a:srgbClr val="003660"/>
      </a:dk2>
      <a:lt2>
        <a:srgbClr val="FEBC11"/>
      </a:lt2>
      <a:accent1>
        <a:srgbClr val="04859B"/>
      </a:accent1>
      <a:accent2>
        <a:srgbClr val="798D38"/>
      </a:accent2>
      <a:accent3>
        <a:srgbClr val="0BA89A"/>
      </a:accent3>
      <a:accent4>
        <a:srgbClr val="EF5645"/>
      </a:accent4>
      <a:accent5>
        <a:srgbClr val="9CBEBE"/>
      </a:accent5>
      <a:accent6>
        <a:srgbClr val="DCD6CC"/>
      </a:accent6>
      <a:hlink>
        <a:srgbClr val="07518C"/>
      </a:hlink>
      <a:folHlink>
        <a:srgbClr val="A1AFB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723</Words>
  <Application>Microsoft Macintosh PowerPoint</Application>
  <PresentationFormat>On-screen Show (16:9)</PresentationFormat>
  <Paragraphs>90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8" baseType="lpstr">
      <vt:lpstr>Calibri</vt:lpstr>
      <vt:lpstr>Fira Sans Extra Condensed Medium</vt:lpstr>
      <vt:lpstr>Advent Pro SemiBold</vt:lpstr>
      <vt:lpstr>Livvic Light</vt:lpstr>
      <vt:lpstr>Arial</vt:lpstr>
      <vt:lpstr>Lobster</vt:lpstr>
      <vt:lpstr>Nunito Light</vt:lpstr>
      <vt:lpstr>Fira Sans Condensed Medium</vt:lpstr>
      <vt:lpstr>Avenir</vt:lpstr>
      <vt:lpstr>Nunito Sans</vt:lpstr>
      <vt:lpstr>Roboto</vt:lpstr>
      <vt:lpstr>Century Gothic</vt:lpstr>
      <vt:lpstr>Simple Light</vt:lpstr>
      <vt:lpstr>UC Santa Barbara Theme</vt:lpstr>
      <vt:lpstr>Data Publication</vt:lpstr>
      <vt:lpstr>PowerPoint Presentation</vt:lpstr>
      <vt:lpstr>PowerPoint Presentation</vt:lpstr>
      <vt:lpstr>Data Sharing/Publication</vt:lpstr>
      <vt:lpstr>PowerPoint Presentation</vt:lpstr>
      <vt:lpstr>Give preference to…</vt:lpstr>
      <vt:lpstr>PowerPoint Presentation</vt:lpstr>
      <vt:lpstr>Consider a Data Paper </vt:lpstr>
      <vt:lpstr>PowerPoint Presentation</vt:lpstr>
      <vt:lpstr>PowerPoint Presentation</vt:lpstr>
      <vt:lpstr>PowerPoint Presentation</vt:lpstr>
      <vt:lpstr>PowerPoint Presentation</vt:lpstr>
      <vt:lpstr>LEGO time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Julien Brun</cp:lastModifiedBy>
  <cp:revision>9</cp:revision>
  <dcterms:modified xsi:type="dcterms:W3CDTF">2025-06-05T14:01:14Z</dcterms:modified>
</cp:coreProperties>
</file>